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61" r:id="rId3"/>
    <p:sldId id="260" r:id="rId4"/>
    <p:sldId id="263" r:id="rId5"/>
    <p:sldId id="262" r:id="rId6"/>
    <p:sldId id="266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83" r:id="rId17"/>
    <p:sldId id="275" r:id="rId18"/>
    <p:sldId id="284" r:id="rId19"/>
    <p:sldId id="276" r:id="rId20"/>
    <p:sldId id="290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60B52-6718-4B99-9CC9-84FB78257B31}" type="datetimeFigureOut">
              <a:rPr lang="ru-RU" smtClean="0"/>
              <a:pPr/>
              <a:t>пн 06.05.19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4F96-A3A2-4F4A-81A1-62E49B86FC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980728"/>
            <a:ext cx="74168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Математический центр </a:t>
            </a:r>
            <a:endParaRPr lang="ru-RU" sz="3200" b="1" i="1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Почемучки» </a:t>
            </a:r>
            <a:b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в группе компенсирующей 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направленности №7 «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Улыбка»</a:t>
            </a:r>
          </a:p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(старший дошкольный возраст)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3988411"/>
            <a:ext cx="71825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Подготовила: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воспитатель </a:t>
            </a:r>
          </a:p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высшей квалификационной категории 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         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Вергасова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О.П.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12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wHJWo0Dl1Y.jpg"/>
          <p:cNvPicPr>
            <a:picLocks noChangeAspect="1"/>
          </p:cNvPicPr>
          <p:nvPr/>
        </p:nvPicPr>
        <p:blipFill>
          <a:blip r:embed="rId3" cstate="print"/>
          <a:srcRect l="4002" t="2438" r="3064" b="6193"/>
          <a:stretch>
            <a:fillRect/>
          </a:stretch>
        </p:blipFill>
        <p:spPr>
          <a:xfrm>
            <a:off x="5292080" y="4077072"/>
            <a:ext cx="3168352" cy="2336259"/>
          </a:xfrm>
          <a:prstGeom prst="rect">
            <a:avLst/>
          </a:prstGeom>
        </p:spPr>
      </p:pic>
      <p:pic>
        <p:nvPicPr>
          <p:cNvPr id="5" name="Рисунок 4" descr="ad4445f3-5726-11de-a25d-001d7d3c64da_300x274_pc.jpg"/>
          <p:cNvPicPr>
            <a:picLocks noChangeAspect="1"/>
          </p:cNvPicPr>
          <p:nvPr/>
        </p:nvPicPr>
        <p:blipFill>
          <a:blip r:embed="rId4" cstate="print"/>
          <a:srcRect l="5670" r="5501" b="6881"/>
          <a:stretch>
            <a:fillRect/>
          </a:stretch>
        </p:blipFill>
        <p:spPr>
          <a:xfrm>
            <a:off x="2627784" y="1268760"/>
            <a:ext cx="3168352" cy="30335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764704"/>
            <a:ext cx="6192688" cy="864096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Раздаточный 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материал </a:t>
            </a: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плоский 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36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ru-RU" sz="3600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Содержимое 3" descr="uk4249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6211" t="3842" r="3965" b="6411"/>
          <a:stretch>
            <a:fillRect/>
          </a:stretch>
        </p:blipFill>
        <p:spPr>
          <a:xfrm>
            <a:off x="899592" y="1196752"/>
            <a:ext cx="2365977" cy="1656184"/>
          </a:xfrm>
        </p:spPr>
      </p:pic>
      <p:pic>
        <p:nvPicPr>
          <p:cNvPr id="7" name="Рисунок 6" descr="uk270722.jpg"/>
          <p:cNvPicPr>
            <a:picLocks noChangeAspect="1"/>
          </p:cNvPicPr>
          <p:nvPr/>
        </p:nvPicPr>
        <p:blipFill>
          <a:blip r:embed="rId6" cstate="print"/>
          <a:srcRect l="4641" t="2846" r="5721" b="7409"/>
          <a:stretch>
            <a:fillRect/>
          </a:stretch>
        </p:blipFill>
        <p:spPr>
          <a:xfrm>
            <a:off x="2339752" y="4437112"/>
            <a:ext cx="2736304" cy="1945084"/>
          </a:xfrm>
          <a:prstGeom prst="rect">
            <a:avLst/>
          </a:prstGeom>
        </p:spPr>
      </p:pic>
      <p:pic>
        <p:nvPicPr>
          <p:cNvPr id="6" name="Рисунок 5" descr="87bb280e632bca9568dd6bf9809383cc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938" y="1052736"/>
            <a:ext cx="2568666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24936" cy="144016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Раздаточный материал</a:t>
            </a:r>
            <a:b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объемный 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36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ru-RU" sz="3600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Содержимое 3" descr="image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2852936"/>
            <a:ext cx="2016224" cy="15132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nabor-gribochki-krasnokamskaya-igrushka-458.jpg"/>
          <p:cNvPicPr>
            <a:picLocks noChangeAspect="1"/>
          </p:cNvPicPr>
          <p:nvPr/>
        </p:nvPicPr>
        <p:blipFill>
          <a:blip r:embed="rId4" cstate="print"/>
          <a:srcRect l="1862" t="6452" r="5565" b="11896"/>
          <a:stretch>
            <a:fillRect/>
          </a:stretch>
        </p:blipFill>
        <p:spPr>
          <a:xfrm>
            <a:off x="5436096" y="4149080"/>
            <a:ext cx="3000333" cy="1800200"/>
          </a:xfrm>
          <a:prstGeom prst="rect">
            <a:avLst/>
          </a:prstGeom>
        </p:spPr>
      </p:pic>
      <p:pic>
        <p:nvPicPr>
          <p:cNvPr id="6" name="Рисунок 5" descr="IMG_49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077072"/>
            <a:ext cx="2880359" cy="2156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8c3e2d2839e3aa3531c7104d96973737.jpg"/>
          <p:cNvPicPr>
            <a:picLocks noChangeAspect="1"/>
          </p:cNvPicPr>
          <p:nvPr/>
        </p:nvPicPr>
        <p:blipFill>
          <a:blip r:embed="rId6" cstate="print"/>
          <a:srcRect l="10436" t="8737" r="10250" b="12628"/>
          <a:stretch>
            <a:fillRect/>
          </a:stretch>
        </p:blipFill>
        <p:spPr>
          <a:xfrm>
            <a:off x="683568" y="836712"/>
            <a:ext cx="273630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004b_enl.jpg"/>
          <p:cNvPicPr>
            <a:picLocks noChangeAspect="1"/>
          </p:cNvPicPr>
          <p:nvPr/>
        </p:nvPicPr>
        <p:blipFill>
          <a:blip r:embed="rId7" cstate="print"/>
          <a:srcRect l="8421" t="4641" r="8421" b="14090"/>
          <a:stretch>
            <a:fillRect/>
          </a:stretch>
        </p:blipFill>
        <p:spPr>
          <a:xfrm>
            <a:off x="3419872" y="1340768"/>
            <a:ext cx="265257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RlitpD7L5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28184" y="1340768"/>
            <a:ext cx="2049016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Дидактические игры: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680519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«Составь фигуру»</a:t>
            </a:r>
          </a:p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«Сложи узор»</a:t>
            </a:r>
          </a:p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«Чертеж и постройка»</a:t>
            </a:r>
          </a:p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«Нарисуй картинку палочками»</a:t>
            </a:r>
          </a:p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«Разрезные картинки»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«Веселые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шнурочки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»</a:t>
            </a:r>
          </a:p>
          <a:p>
            <a:pPr algn="ctr"/>
            <a:endParaRPr lang="ru-RU" sz="2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d004b_enl.jpg"/>
          <p:cNvPicPr>
            <a:picLocks noChangeAspect="1"/>
          </p:cNvPicPr>
          <p:nvPr/>
        </p:nvPicPr>
        <p:blipFill>
          <a:blip r:embed="rId3" cstate="print"/>
          <a:srcRect l="8421" t="4641" r="8421" b="14090"/>
          <a:stretch>
            <a:fillRect/>
          </a:stretch>
        </p:blipFill>
        <p:spPr>
          <a:xfrm>
            <a:off x="683568" y="1052736"/>
            <a:ext cx="1512168" cy="147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p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581128"/>
            <a:ext cx="2160240" cy="1536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72291750_prevy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2996952"/>
            <a:ext cx="2133600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72292559_prevy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476672"/>
            <a:ext cx="21336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1844824"/>
            <a:ext cx="1506542" cy="1296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 (3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3284984"/>
            <a:ext cx="1572924" cy="1533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Рисунок 19" descr="000055225.jpg"/>
          <p:cNvPicPr>
            <a:picLocks noChangeAspect="1"/>
          </p:cNvPicPr>
          <p:nvPr/>
        </p:nvPicPr>
        <p:blipFill>
          <a:blip r:embed="rId9" cstate="print"/>
          <a:srcRect l="3762" t="6405" r="6574" b="7127"/>
          <a:stretch>
            <a:fillRect/>
          </a:stretch>
        </p:blipFill>
        <p:spPr>
          <a:xfrm>
            <a:off x="2483768" y="4293096"/>
            <a:ext cx="2448272" cy="20162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+mn-ea"/>
                <a:cs typeface="+mn-cs"/>
              </a:rPr>
              <a:t>Настольно печатные </a:t>
            </a: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+mn-ea"/>
                <a:cs typeface="+mn-cs"/>
              </a:rPr>
              <a:t/>
            </a:r>
            <a:b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+mn-ea"/>
                <a:cs typeface="+mn-cs"/>
              </a:rPr>
            </a:b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+mn-ea"/>
                <a:cs typeface="+mn-cs"/>
              </a:rPr>
              <a:t>и </a:t>
            </a:r>
            <a:r>
              <a:rPr lang="ru-RU" sz="3600" b="1" i="1" dirty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+mn-ea"/>
                <a:cs typeface="+mn-cs"/>
              </a:rPr>
              <a:t>развивающие игры: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600200"/>
            <a:ext cx="4104456" cy="4925144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«Мозаика»-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4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шт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«Мерцающая мозаика»-2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шт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«Подбери узор»</a:t>
            </a: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«Веселый паровозик»</a:t>
            </a: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«Логический поезд»</a:t>
            </a: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«Мои первые цифры»</a:t>
            </a: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«Цвета»</a:t>
            </a: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«Геометрические формы» </a:t>
            </a: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Лото «Парочки»:       «Насекомые»</a:t>
            </a: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«Цветы»</a:t>
            </a: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«Животные»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536a675121c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12776"/>
            <a:ext cx="3384376" cy="2502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etsad-118355-13956887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149080"/>
            <a:ext cx="371611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8012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Материалы для индивидуального 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развития: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36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ru-RU" sz="3600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000" b="1" i="1" dirty="0">
                <a:solidFill>
                  <a:srgbClr val="7030A0"/>
                </a:solidFill>
              </a:rPr>
              <a:t>-</a:t>
            </a:r>
            <a:r>
              <a:rPr lang="ru-RU" sz="26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математический домик с крышками</a:t>
            </a:r>
          </a:p>
          <a:p>
            <a:r>
              <a:rPr lang="ru-RU" sz="26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-многоэтажный математический дом</a:t>
            </a:r>
          </a:p>
          <a:p>
            <a:r>
              <a:rPr lang="ru-RU" sz="26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-карточки «шуточные математические задачи»</a:t>
            </a:r>
          </a:p>
          <a:p>
            <a:r>
              <a:rPr lang="ru-RU" sz="26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-пятнашки</a:t>
            </a:r>
          </a:p>
          <a:p>
            <a:r>
              <a:rPr lang="ru-RU" sz="26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</a:t>
            </a:r>
            <a:r>
              <a:rPr lang="ru-RU" sz="2600" b="1" i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кубик-рубик</a:t>
            </a:r>
            <a:endParaRPr lang="ru-RU" sz="2600" b="1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6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-змейка	</a:t>
            </a:r>
          </a:p>
          <a:p>
            <a:pPr marL="1889125" indent="-1889125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счетные машинки</a:t>
            </a:r>
          </a:p>
          <a:p>
            <a:pPr marL="1889125" indent="-1889125"/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-счеты</a:t>
            </a:r>
          </a:p>
          <a:p>
            <a:pPr marL="1889125" indent="-1889125"/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</a:t>
            </a:r>
            <a:r>
              <a:rPr lang="ru-RU" sz="2800" b="1" i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пазлы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1889125" indent="-1889125"/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-лото</a:t>
            </a:r>
          </a:p>
          <a:p>
            <a:pPr marL="1889125" indent="-1889125"/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-домино</a:t>
            </a:r>
          </a:p>
          <a:p>
            <a:endParaRPr lang="ru-RU" dirty="0"/>
          </a:p>
        </p:txBody>
      </p:sp>
      <p:pic>
        <p:nvPicPr>
          <p:cNvPr id="6" name="Рисунок 5" descr="207747510.jpg"/>
          <p:cNvPicPr>
            <a:picLocks noChangeAspect="1"/>
          </p:cNvPicPr>
          <p:nvPr/>
        </p:nvPicPr>
        <p:blipFill>
          <a:blip r:embed="rId3" cstate="print"/>
          <a:srcRect l="9051" t="15350" r="11151" b="9051"/>
          <a:stretch>
            <a:fillRect/>
          </a:stretch>
        </p:blipFill>
        <p:spPr>
          <a:xfrm>
            <a:off x="2915816" y="2708920"/>
            <a:ext cx="1656184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i (4).jpg"/>
          <p:cNvPicPr>
            <a:picLocks noChangeAspect="1"/>
          </p:cNvPicPr>
          <p:nvPr/>
        </p:nvPicPr>
        <p:blipFill>
          <a:blip r:embed="rId4" cstate="print"/>
          <a:srcRect l="13465" r="10655"/>
          <a:stretch>
            <a:fillRect/>
          </a:stretch>
        </p:blipFill>
        <p:spPr>
          <a:xfrm>
            <a:off x="6300192" y="4509120"/>
            <a:ext cx="1944216" cy="2047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00" y="2821436"/>
            <a:ext cx="2250245" cy="1687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65" y="4674575"/>
            <a:ext cx="2275671" cy="1706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Раскраски: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38884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«форма»</a:t>
            </a:r>
          </a:p>
          <a:p>
            <a:pPr>
              <a:lnSpc>
                <a:spcPct val="90000"/>
              </a:lnSpc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«весёлая переменка»</a:t>
            </a:r>
          </a:p>
          <a:p>
            <a:pPr>
              <a:lnSpc>
                <a:spcPct val="90000"/>
              </a:lnSpc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«умная раскраска»</a:t>
            </a:r>
          </a:p>
          <a:p>
            <a:pPr>
              <a:lnSpc>
                <a:spcPct val="90000"/>
              </a:lnSpc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«рисуй по точкам и раскрашивай</a:t>
            </a:r>
          </a:p>
          <a:p>
            <a:pPr>
              <a:lnSpc>
                <a:spcPct val="90000"/>
              </a:lnSpc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«рисуй по клеточкам»</a:t>
            </a:r>
          </a:p>
          <a:p>
            <a:pPr>
              <a:lnSpc>
                <a:spcPct val="90000"/>
              </a:lnSpc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«соедини по точкам»</a:t>
            </a:r>
          </a:p>
          <a:p>
            <a:pPr>
              <a:lnSpc>
                <a:spcPct val="90000"/>
              </a:lnSpc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«лабиринты»</a:t>
            </a:r>
          </a:p>
          <a:p>
            <a:pPr>
              <a:lnSpc>
                <a:spcPct val="90000"/>
              </a:lnSpc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«составь картинку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359cab489e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908720"/>
            <a:ext cx="1008111" cy="1399547"/>
          </a:xfrm>
          <a:prstGeom prst="rect">
            <a:avLst/>
          </a:prstGeom>
        </p:spPr>
      </p:pic>
      <p:pic>
        <p:nvPicPr>
          <p:cNvPr id="5" name="Рисунок 4" descr="a48a_m.jpg"/>
          <p:cNvPicPr>
            <a:picLocks noChangeAspect="1"/>
          </p:cNvPicPr>
          <p:nvPr/>
        </p:nvPicPr>
        <p:blipFill>
          <a:blip r:embed="rId4" cstate="print"/>
          <a:srcRect l="17451" t="4851" r="18500" b="3801"/>
          <a:stretch>
            <a:fillRect/>
          </a:stretch>
        </p:blipFill>
        <p:spPr>
          <a:xfrm>
            <a:off x="4427984" y="2708920"/>
            <a:ext cx="1584176" cy="1800200"/>
          </a:xfrm>
          <a:prstGeom prst="rect">
            <a:avLst/>
          </a:prstGeom>
        </p:spPr>
      </p:pic>
      <p:pic>
        <p:nvPicPr>
          <p:cNvPr id="6" name="Рисунок 5" descr="1005615580.jpg"/>
          <p:cNvPicPr>
            <a:picLocks noChangeAspect="1"/>
          </p:cNvPicPr>
          <p:nvPr/>
        </p:nvPicPr>
        <p:blipFill>
          <a:blip r:embed="rId5" cstate="print"/>
          <a:srcRect b="4641"/>
          <a:stretch>
            <a:fillRect/>
          </a:stretch>
        </p:blipFill>
        <p:spPr>
          <a:xfrm>
            <a:off x="6588224" y="2492896"/>
            <a:ext cx="1568401" cy="1935180"/>
          </a:xfrm>
          <a:prstGeom prst="rect">
            <a:avLst/>
          </a:prstGeom>
        </p:spPr>
      </p:pic>
      <p:pic>
        <p:nvPicPr>
          <p:cNvPr id="7" name="Рисунок 6" descr="i (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4581128"/>
            <a:ext cx="2021773" cy="1759843"/>
          </a:xfrm>
          <a:prstGeom prst="rect">
            <a:avLst/>
          </a:prstGeom>
        </p:spPr>
      </p:pic>
      <p:pic>
        <p:nvPicPr>
          <p:cNvPr id="8" name="Рисунок 7" descr="185076.750x0.jpg"/>
          <p:cNvPicPr>
            <a:picLocks noChangeAspect="1"/>
          </p:cNvPicPr>
          <p:nvPr/>
        </p:nvPicPr>
        <p:blipFill>
          <a:blip r:embed="rId7" cstate="print"/>
          <a:srcRect l="17451" t="11150" r="19550" b="11151"/>
          <a:stretch>
            <a:fillRect/>
          </a:stretch>
        </p:blipFill>
        <p:spPr>
          <a:xfrm>
            <a:off x="6732240" y="620688"/>
            <a:ext cx="1656184" cy="1872208"/>
          </a:xfrm>
          <a:prstGeom prst="rect">
            <a:avLst/>
          </a:prstGeom>
        </p:spPr>
      </p:pic>
      <p:pic>
        <p:nvPicPr>
          <p:cNvPr id="9" name="Рисунок 8" descr="4606086009416.jpg"/>
          <p:cNvPicPr>
            <a:picLocks noChangeAspect="1"/>
          </p:cNvPicPr>
          <p:nvPr/>
        </p:nvPicPr>
        <p:blipFill>
          <a:blip r:embed="rId8" cstate="print"/>
          <a:srcRect l="8838" r="5483" b="5991"/>
          <a:stretch>
            <a:fillRect/>
          </a:stretch>
        </p:blipFill>
        <p:spPr>
          <a:xfrm>
            <a:off x="4932040" y="4797152"/>
            <a:ext cx="1702584" cy="1611560"/>
          </a:xfrm>
          <a:prstGeom prst="rect">
            <a:avLst/>
          </a:prstGeom>
        </p:spPr>
      </p:pic>
      <p:pic>
        <p:nvPicPr>
          <p:cNvPr id="10" name="Рисунок 9" descr="i (6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4248" y="4365104"/>
            <a:ext cx="1581150" cy="20162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Картотека игр:</a:t>
            </a:r>
            <a:b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ru-RU" sz="3600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7944" r="14300"/>
          <a:stretch/>
        </p:blipFill>
        <p:spPr>
          <a:xfrm>
            <a:off x="2699792" y="1124744"/>
            <a:ext cx="5112568" cy="5171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 flipH="1">
            <a:off x="11124728" y="1600200"/>
            <a:ext cx="1368152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Игры</a:t>
            </a:r>
            <a:r>
              <a:rPr lang="ru-RU" sz="40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своими руками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В течении года по мере освоения игр, замещаем одни игры на другие , расширяем  их ассортимент, вносятся  изменения. Организация уголка осуществляется с постепенным участием детей, что создает у них положительное отношение к материалу, желание играть.</a:t>
            </a:r>
          </a:p>
          <a:p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>
          <a:xfrm>
            <a:off x="2370542" y="3661457"/>
            <a:ext cx="2941239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5534542" y="4005064"/>
            <a:ext cx="2929497" cy="195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Консультации для родителей: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170" r="6895"/>
          <a:stretch/>
        </p:blipFill>
        <p:spPr>
          <a:xfrm>
            <a:off x="2315750" y="987923"/>
            <a:ext cx="6000666" cy="4680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Наш математический центр решает такие задачи:</a:t>
            </a:r>
            <a:endParaRPr lang="ru-RU" sz="3600" b="1" i="1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ru-RU" sz="22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Целенаправленное формирование у детей интереса к элементарной математической деятельности;</a:t>
            </a:r>
            <a:br>
              <a:rPr lang="ru-RU" sz="22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22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 Воспитании у детей потребности занимать</a:t>
            </a:r>
          </a:p>
          <a:p>
            <a:pPr marL="1889125" indent="-1889125"/>
            <a:r>
              <a:rPr lang="ru-RU" sz="22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свое свободное время не только интересными , но и требующими умственного напряжения , интеллектуального усилия играми.</a:t>
            </a:r>
            <a:endParaRPr lang="ru-RU" sz="2200" b="1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92696"/>
            <a:ext cx="7704857" cy="388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Кто с детских лет занимается математикой, тот развивает внимание, тренирует свой мозг, свою волю, воспитывает настойчивость и упорство в достижении цели </a:t>
            </a:r>
            <a:r>
              <a:rPr lang="en-US" sz="32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».</a:t>
            </a:r>
          </a:p>
          <a:p>
            <a:pPr algn="r"/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(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А. </a:t>
            </a:r>
            <a:r>
              <a:rPr lang="ru-RU" sz="3200" b="1" i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Маркушевич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)</a:t>
            </a:r>
          </a:p>
          <a:p>
            <a:endParaRPr lang="ru-RU" dirty="0"/>
          </a:p>
        </p:txBody>
      </p:sp>
      <p:pic>
        <p:nvPicPr>
          <p:cNvPr id="7" name="Рисунок 6" descr="pfOlj0dGp8In1jLec39PO5r419A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7984" y="4221088"/>
            <a:ext cx="3672408" cy="2317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b="1" kern="10" dirty="0" smtClean="0">
                <a:ln w="12700">
                  <a:solidFill>
                    <a:srgbClr val="F72F07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Georgia" panose="02040502050405020303" pitchFamily="18" charset="0"/>
                <a:cs typeface="Arial"/>
              </a:rPr>
              <a:t>Используемая литература</a:t>
            </a:r>
            <a:br>
              <a:rPr lang="ru-RU" b="1" kern="10" dirty="0" smtClean="0">
                <a:ln w="12700">
                  <a:solidFill>
                    <a:srgbClr val="F72F07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Georgia" panose="02040502050405020303" pitchFamily="18" charset="0"/>
                <a:cs typeface="Arial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40000" lnSpcReduction="20000"/>
          </a:bodyPr>
          <a:lstStyle/>
          <a:p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Лопатина А., </a:t>
            </a:r>
            <a:r>
              <a:rPr lang="ru-RU" sz="4500" b="1" i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Скребцова</a:t>
            </a:r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М. Добрая математика. – М.: </a:t>
            </a:r>
            <a:r>
              <a:rPr lang="ru-RU" sz="4500" b="1" i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Амрита</a:t>
            </a:r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– Русь, 2009.</a:t>
            </a:r>
          </a:p>
          <a:p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Михайлова З.А. Математика от трех до семи. – СПб: Детство – пресс, 2007.</a:t>
            </a:r>
          </a:p>
          <a:p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Михайлова З.А. Математика до школы .- СПб.: Детство – пресс, 2000.</a:t>
            </a:r>
          </a:p>
          <a:p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Моисеева М.Ф., Федорова А.И. Сказочная </a:t>
            </a:r>
            <a:r>
              <a:rPr lang="ru-RU" sz="4500" b="1" i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угадайка</a:t>
            </a:r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. – СПб.: </a:t>
            </a:r>
            <a:r>
              <a:rPr lang="ru-RU" sz="4500" b="1" i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Смарт</a:t>
            </a:r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, 1996.</a:t>
            </a:r>
          </a:p>
          <a:p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Никитин Б.П. Развивающие игры. – М.: Физкультура и спорт, 1990.</a:t>
            </a:r>
          </a:p>
          <a:p>
            <a:pPr marL="1889125" indent="-1889125"/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Новикова В.П., Тихонова Л.И. Развивающие игры и занятия с палочками </a:t>
            </a:r>
            <a:r>
              <a:rPr lang="ru-RU" sz="4500" b="1" i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Кюизенера</a:t>
            </a:r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. – М.: Мозаика – синтез,2009.</a:t>
            </a:r>
          </a:p>
          <a:p>
            <a:pPr marL="1889125" indent="-1889125"/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Носова Е.А., Непомнящая Р.Л. Логика и математика для дошкольников. – СПб.: </a:t>
            </a:r>
            <a:r>
              <a:rPr lang="ru-RU" sz="4500" b="1" i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Акцидент</a:t>
            </a:r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, 1997.</a:t>
            </a:r>
          </a:p>
          <a:p>
            <a:pPr marL="1889125" indent="-1889125"/>
            <a:r>
              <a:rPr lang="ru-RU" sz="45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Панова Е.Н. Дидактические игры – занятия в ДОУ. – Воронеж, 2007.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Спасибо за внимание !</a:t>
            </a:r>
            <a:b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Уголок  мы показали,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 себе все рассказали.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Вас в гости снова будем ждать,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Нам есть еще, что показать.  </a:t>
            </a:r>
          </a:p>
          <a:p>
            <a:pPr algn="ctr"/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 descr="смай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404664"/>
            <a:ext cx="2339752" cy="1581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209147"/>
            <a:ext cx="4070400" cy="33490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8989"/>
            <a:ext cx="8229600" cy="10129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Требования к математическому  центру  по ФГОС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Центр математики имеет важные развивающие  функции. В данном центре располагаются  нормативно-знаковый материал :  магнитная доска, касса цифр, наборы карточек на сопоставление цифры и количества , наборы кубиков с цифрами и числовыми фигурами. Так же в данном центре присутствуют различные развивающие игры :</a:t>
            </a:r>
          </a:p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 Квадрат»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Воскобовича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tabLst>
                <a:tab pos="7629525" algn="l"/>
              </a:tabLst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 Палочки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Кюизенера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»</a:t>
            </a:r>
          </a:p>
          <a:p>
            <a:pPr algn="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              Большой перечень дидактических игр                математической направленности.</a:t>
            </a:r>
          </a:p>
          <a:p>
            <a:endParaRPr lang="ru-RU" sz="24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Задачами центра  математики является: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00200"/>
            <a:ext cx="7848872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17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целенаправленное формирование у детей интереса к элементарной математической деятельности. Развитие качеств и свойств в личности ребенка, необходимых для успешного овладения математикой в дальнейшем, стремление к достижению положительного результата, настойчивость и находчивость, самостоятельность. </a:t>
            </a:r>
          </a:p>
          <a:p>
            <a:pPr>
              <a:lnSpc>
                <a:spcPct val="80000"/>
              </a:lnSpc>
              <a:buNone/>
            </a:pPr>
            <a:endParaRPr lang="ru-RU" sz="1700" b="1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1797050">
              <a:lnSpc>
                <a:spcPct val="80000"/>
              </a:lnSpc>
            </a:pPr>
            <a:r>
              <a:rPr lang="ru-RU" sz="17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воспитание у детей потребности занимать свое свободное время не только развлекательными, но и требующими умственного напряжения, интеллектуального усилия играми.  Стремление  к проявлению самостоятельности, развитие познавательных мотивов, что обеспечивает элементы самоорганизации в игровой и других видах деятельности. Дети самостоятельно могут выбрать себе игру, занятие по интересам, целенаправленно действовать с материалом, объединятся в игре со сверстниками.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20688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Математический центр- это специально отведенное место, тематически оснащенное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играми, пособиями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,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материалами.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Первый </a:t>
            </a:r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шаг в проектировании среды- определение расположения центров в групповой комнате</a:t>
            </a: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. </a:t>
            </a:r>
            <a:endParaRPr lang="ru-RU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3933056"/>
            <a:ext cx="2520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b="1" dirty="0">
                <a:solidFill>
                  <a:srgbClr val="00B050"/>
                </a:solidFill>
                <a:latin typeface="Georgia" panose="02040502050405020303" pitchFamily="18" charset="0"/>
              </a:rPr>
              <a:t>Математический центр мы расположили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b="1" dirty="0">
                <a:solidFill>
                  <a:srgbClr val="00B050"/>
                </a:solidFill>
                <a:latin typeface="Georgia" panose="02040502050405020303" pitchFamily="18" charset="0"/>
              </a:rPr>
              <a:t>у окна, на освещенном  участке группового пространства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29733"/>
            <a:ext cx="2088232" cy="362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268760"/>
            <a:ext cx="1838483" cy="2392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050958"/>
            <a:ext cx="3456384" cy="24278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Создавая </a:t>
            </a:r>
            <a:r>
              <a:rPr lang="ru-RU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математический </a:t>
            </a:r>
            <a:r>
              <a:rPr lang="ru-RU" sz="28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центр 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мы обеспечили детям свободный доступ к материалам и играм. Этим самым предоставляя детям  возможность в свободное время выбирать интересующую их игру, пособия и т. д. Играть индивидуально или совместно с другими  детьми.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516" t="12043"/>
          <a:stretch/>
        </p:blipFill>
        <p:spPr>
          <a:xfrm>
            <a:off x="2267744" y="2795449"/>
            <a:ext cx="3044912" cy="210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 r="8696" b="10145"/>
          <a:stretch/>
        </p:blipFill>
        <p:spPr>
          <a:xfrm>
            <a:off x="5454352" y="3854997"/>
            <a:ext cx="302433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08720"/>
            <a:ext cx="763284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400" b="1" i="1" dirty="0">
                <a:solidFill>
                  <a:srgbClr val="00B050"/>
                </a:solidFill>
                <a:latin typeface="Georgia" panose="02040502050405020303" pitchFamily="18" charset="0"/>
              </a:rPr>
              <a:t>В математическом центре </a:t>
            </a:r>
            <a:r>
              <a:rPr lang="ru-RU" sz="2400" b="1" i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имеется -</a:t>
            </a:r>
            <a:r>
              <a:rPr lang="ru-RU" sz="2800" b="1" i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хозяйка</a:t>
            </a:r>
            <a:r>
              <a:rPr lang="ru-RU" sz="2400" b="1" i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    </a:t>
            </a:r>
            <a:endParaRPr lang="ru-RU" sz="2400" b="1" i="1" dirty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400" b="1" i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                       </a:t>
            </a:r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это </a:t>
            </a:r>
            <a:r>
              <a:rPr lang="ru-RU" sz="36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Геометрика</a:t>
            </a:r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endParaRPr lang="ru-RU" sz="20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Она шустрая, </a:t>
            </a:r>
            <a:r>
              <a:rPr lang="ru-RU" sz="20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очень </a:t>
            </a:r>
            <a:endParaRPr lang="ru-RU" sz="20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любопытная, любознательная,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любит </a:t>
            </a:r>
            <a:r>
              <a:rPr lang="ru-RU" sz="20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ставить перед собой и </a:t>
            </a:r>
            <a:endParaRPr lang="ru-RU" sz="20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ребятами </a:t>
            </a:r>
            <a:r>
              <a:rPr lang="ru-RU" sz="20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сложные задачи </a:t>
            </a:r>
            <a:r>
              <a:rPr lang="ru-RU" sz="20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и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20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решать их.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2053" y="2842098"/>
            <a:ext cx="364840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560840" cy="151216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Игровое оборудование создает насыщенную , целостную среду с достаточным пространством для 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игр.</a:t>
            </a:r>
          </a:p>
        </p:txBody>
      </p:sp>
      <p:pic>
        <p:nvPicPr>
          <p:cNvPr id="4" name="Содержимое 3" descr="4_klass_prezentaciya_po_tehnologii_9592_1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2484" y="1852108"/>
            <a:ext cx="2837301" cy="2127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9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7536" y="1852108"/>
            <a:ext cx="2520280" cy="1890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481" y="1836204"/>
            <a:ext cx="1611528" cy="4625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72" y="4222678"/>
            <a:ext cx="2504844" cy="187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4149080"/>
            <a:ext cx="2885089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IMG_4897-224x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908720"/>
            <a:ext cx="2038310" cy="2729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bdeda70ffbe3bb72788adc3300e91020.jp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908720"/>
            <a:ext cx="1755347" cy="2699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04664"/>
            <a:ext cx="1944216" cy="1456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tangram_(1).jpg"/>
          <p:cNvPicPr>
            <a:picLocks noChangeAspect="1"/>
          </p:cNvPicPr>
          <p:nvPr/>
        </p:nvPicPr>
        <p:blipFill>
          <a:blip r:embed="rId7" cstate="print"/>
          <a:srcRect l="4212" t="3374" r="36825" b="5537"/>
          <a:stretch>
            <a:fillRect/>
          </a:stretch>
        </p:blipFill>
        <p:spPr>
          <a:xfrm>
            <a:off x="827584" y="2276872"/>
            <a:ext cx="1792199" cy="17281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9712" y="40466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Игровые материалы:</a:t>
            </a:r>
          </a:p>
        </p:txBody>
      </p:sp>
      <p:pic>
        <p:nvPicPr>
          <p:cNvPr id="10" name="Рисунок 9" descr="img198951.png"/>
          <p:cNvPicPr>
            <a:picLocks noChangeAspect="1"/>
          </p:cNvPicPr>
          <p:nvPr/>
        </p:nvPicPr>
        <p:blipFill>
          <a:blip r:embed="rId8" cstate="print"/>
          <a:srcRect l="3436" t="7759" r="7232" b="7759"/>
          <a:stretch>
            <a:fillRect/>
          </a:stretch>
        </p:blipFill>
        <p:spPr>
          <a:xfrm>
            <a:off x="6660232" y="836712"/>
            <a:ext cx="180020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aa375eb8fe210422dc7461783d5bc0e6.jpg.jpg"/>
          <p:cNvPicPr>
            <a:picLocks noChangeAspect="1"/>
          </p:cNvPicPr>
          <p:nvPr/>
        </p:nvPicPr>
        <p:blipFill>
          <a:blip r:embed="rId9" cstate="print"/>
          <a:srcRect l="21549" t="9356" r="13420" b="7323"/>
          <a:stretch>
            <a:fillRect/>
          </a:stretch>
        </p:blipFill>
        <p:spPr>
          <a:xfrm>
            <a:off x="6084168" y="3717032"/>
            <a:ext cx="244475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899592" y="39330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7030A0"/>
                </a:solidFill>
              </a:rPr>
              <a:t>Танграм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62880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Логические блоки </a:t>
            </a:r>
            <a:r>
              <a:rPr lang="ru-RU" b="1" dirty="0" err="1">
                <a:solidFill>
                  <a:srgbClr val="7030A0"/>
                </a:solidFill>
              </a:rPr>
              <a:t>Дьенеша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3" y="342900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палочки </a:t>
            </a:r>
            <a:r>
              <a:rPr lang="ru-RU" b="1" dirty="0" err="1">
                <a:solidFill>
                  <a:srgbClr val="7030A0"/>
                </a:solidFill>
              </a:rPr>
              <a:t>Кюизенера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8" y="58052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7030A0"/>
                </a:solidFill>
              </a:rPr>
              <a:t>Геоконт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718</Words>
  <Application>Microsoft Office PowerPoint</Application>
  <PresentationFormat>Экран (4:3)</PresentationFormat>
  <Paragraphs>101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Constantia</vt:lpstr>
      <vt:lpstr>Georgia</vt:lpstr>
      <vt:lpstr>Тема Office</vt:lpstr>
      <vt:lpstr>Презентация PowerPoint</vt:lpstr>
      <vt:lpstr>Презентация PowerPoint</vt:lpstr>
      <vt:lpstr>Требования к математическому  центру  по ФГОС</vt:lpstr>
      <vt:lpstr>Задачами центра  математики является:</vt:lpstr>
      <vt:lpstr>Презентация PowerPoint</vt:lpstr>
      <vt:lpstr>Презентация PowerPoint</vt:lpstr>
      <vt:lpstr>Презентация PowerPoint</vt:lpstr>
      <vt:lpstr>Игровое оборудование создает насыщенную , целостную среду с достаточным пространством для игр.</vt:lpstr>
      <vt:lpstr>Презентация PowerPoint</vt:lpstr>
      <vt:lpstr>Раздаточный материал плоский  </vt:lpstr>
      <vt:lpstr>Раздаточный материал  объемный  </vt:lpstr>
      <vt:lpstr>Дидактические игры:</vt:lpstr>
      <vt:lpstr>Настольно печатные  и развивающие игры: </vt:lpstr>
      <vt:lpstr>Материалы для индивидуального развития: </vt:lpstr>
      <vt:lpstr>Раскраски: </vt:lpstr>
      <vt:lpstr>Картотека игр: </vt:lpstr>
      <vt:lpstr>Игры своими руками</vt:lpstr>
      <vt:lpstr>Консультации для родителей:</vt:lpstr>
      <vt:lpstr>Наш математический центр решает такие задачи:</vt:lpstr>
      <vt:lpstr>Используемая литература </vt:lpstr>
      <vt:lpstr>Спасибо за внимание ! </vt:lpstr>
    </vt:vector>
  </TitlesOfParts>
  <Company>StartSoft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87</cp:revision>
  <dcterms:created xsi:type="dcterms:W3CDTF">2016-03-19T14:06:44Z</dcterms:created>
  <dcterms:modified xsi:type="dcterms:W3CDTF">2019-05-06T07:39:16Z</dcterms:modified>
</cp:coreProperties>
</file>